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</p:sldMasterIdLst>
  <p:notesMasterIdLst>
    <p:notesMasterId r:id="rId16"/>
  </p:notesMasterIdLst>
  <p:sldIdLst>
    <p:sldId id="256" r:id="rId2"/>
    <p:sldId id="258" r:id="rId3"/>
    <p:sldId id="260" r:id="rId4"/>
    <p:sldId id="261" r:id="rId5"/>
    <p:sldId id="266" r:id="rId6"/>
    <p:sldId id="311" r:id="rId7"/>
    <p:sldId id="312" r:id="rId8"/>
    <p:sldId id="313" r:id="rId9"/>
    <p:sldId id="314" r:id="rId10"/>
    <p:sldId id="315" r:id="rId11"/>
    <p:sldId id="316" r:id="rId12"/>
    <p:sldId id="317" r:id="rId13"/>
    <p:sldId id="283" r:id="rId14"/>
    <p:sldId id="288" r:id="rId15"/>
  </p:sldIdLst>
  <p:sldSz cx="9144000" cy="5143500" type="screen16x9"/>
  <p:notesSz cx="6858000" cy="9144000"/>
  <p:embeddedFontLst>
    <p:embeddedFont>
      <p:font typeface="Actor" panose="020B0604020202020204" charset="0"/>
      <p:regular r:id="rId17"/>
    </p:embeddedFont>
    <p:embeddedFont>
      <p:font typeface="Alex Brush" panose="020B0604020202020204" charset="0"/>
      <p:regular r:id="rId18"/>
    </p:embeddedFont>
    <p:embeddedFont>
      <p:font typeface="Gilda Display" panose="020B0604020202020204" charset="0"/>
      <p:regular r:id="rId19"/>
    </p:embeddedFont>
    <p:embeddedFont>
      <p:font typeface="Playfair Display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40D26F-051C-4E0D-A302-CC430EA3F1DC}">
  <a:tblStyle styleId="{BB40D26F-051C-4E0D-A302-CC430EA3F1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1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0e7985d7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0e7985d7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>
          <a:extLst>
            <a:ext uri="{FF2B5EF4-FFF2-40B4-BE49-F238E27FC236}">
              <a16:creationId xmlns:a16="http://schemas.microsoft.com/office/drawing/2014/main" id="{2FA95D1F-04D6-D0D8-9FEF-F21C49479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0a63519ce_0_2190:notes">
            <a:extLst>
              <a:ext uri="{FF2B5EF4-FFF2-40B4-BE49-F238E27FC236}">
                <a16:creationId xmlns:a16="http://schemas.microsoft.com/office/drawing/2014/main" id="{303AD2F6-5A20-81B8-C10C-33804ECCB2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0a63519ce_0_2190:notes">
            <a:extLst>
              <a:ext uri="{FF2B5EF4-FFF2-40B4-BE49-F238E27FC236}">
                <a16:creationId xmlns:a16="http://schemas.microsoft.com/office/drawing/2014/main" id="{F6C3416A-52E4-234C-7D7D-B8053DD2B8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1820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>
          <a:extLst>
            <a:ext uri="{FF2B5EF4-FFF2-40B4-BE49-F238E27FC236}">
              <a16:creationId xmlns:a16="http://schemas.microsoft.com/office/drawing/2014/main" id="{B95D41EF-7C06-2D04-05B7-85D27A41C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30a63519ce_0_2705:notes">
            <a:extLst>
              <a:ext uri="{FF2B5EF4-FFF2-40B4-BE49-F238E27FC236}">
                <a16:creationId xmlns:a16="http://schemas.microsoft.com/office/drawing/2014/main" id="{70C378DB-CED5-4669-CA18-BCF92A5F72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30a63519ce_0_2705:notes">
            <a:extLst>
              <a:ext uri="{FF2B5EF4-FFF2-40B4-BE49-F238E27FC236}">
                <a16:creationId xmlns:a16="http://schemas.microsoft.com/office/drawing/2014/main" id="{43130E98-0C55-71BA-8962-EF2BFA5CF0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1809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>
          <a:extLst>
            <a:ext uri="{FF2B5EF4-FFF2-40B4-BE49-F238E27FC236}">
              <a16:creationId xmlns:a16="http://schemas.microsoft.com/office/drawing/2014/main" id="{369D2A08-9C7C-FCEF-A1B1-EF19F7232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0a63519ce_0_2190:notes">
            <a:extLst>
              <a:ext uri="{FF2B5EF4-FFF2-40B4-BE49-F238E27FC236}">
                <a16:creationId xmlns:a16="http://schemas.microsoft.com/office/drawing/2014/main" id="{271341D6-56ED-3A6D-91FF-3FDFDFAB2C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0a63519ce_0_2190:notes">
            <a:extLst>
              <a:ext uri="{FF2B5EF4-FFF2-40B4-BE49-F238E27FC236}">
                <a16:creationId xmlns:a16="http://schemas.microsoft.com/office/drawing/2014/main" id="{7DE94656-F271-B308-CA42-B50B7698C7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0470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11d2472d7b7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11d2472d7b7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130a63519ce_0_2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130a63519ce_0_2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30e7985d71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30e7985d71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0e7985d71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30e7985d71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0a63519ce_0_2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0a63519ce_0_2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30a63519ce_0_2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30a63519ce_0_27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>
          <a:extLst>
            <a:ext uri="{FF2B5EF4-FFF2-40B4-BE49-F238E27FC236}">
              <a16:creationId xmlns:a16="http://schemas.microsoft.com/office/drawing/2014/main" id="{2EA2BDEF-BB3D-7D19-A781-673593F3E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0a63519ce_0_2190:notes">
            <a:extLst>
              <a:ext uri="{FF2B5EF4-FFF2-40B4-BE49-F238E27FC236}">
                <a16:creationId xmlns:a16="http://schemas.microsoft.com/office/drawing/2014/main" id="{ECB9EE5A-DC89-30F6-C8B4-321D288CBE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0a63519ce_0_2190:notes">
            <a:extLst>
              <a:ext uri="{FF2B5EF4-FFF2-40B4-BE49-F238E27FC236}">
                <a16:creationId xmlns:a16="http://schemas.microsoft.com/office/drawing/2014/main" id="{132F629C-5669-5764-ABC4-B97D6C669B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7027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>
          <a:extLst>
            <a:ext uri="{FF2B5EF4-FFF2-40B4-BE49-F238E27FC236}">
              <a16:creationId xmlns:a16="http://schemas.microsoft.com/office/drawing/2014/main" id="{FB91C698-0123-0F06-5699-368A8699A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30a63519ce_0_2705:notes">
            <a:extLst>
              <a:ext uri="{FF2B5EF4-FFF2-40B4-BE49-F238E27FC236}">
                <a16:creationId xmlns:a16="http://schemas.microsoft.com/office/drawing/2014/main" id="{775DEC36-408A-9540-1AAF-E0600855C2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30a63519ce_0_2705:notes">
            <a:extLst>
              <a:ext uri="{FF2B5EF4-FFF2-40B4-BE49-F238E27FC236}">
                <a16:creationId xmlns:a16="http://schemas.microsoft.com/office/drawing/2014/main" id="{7857DC32-0840-8CA3-D28B-2A67854F51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453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>
          <a:extLst>
            <a:ext uri="{FF2B5EF4-FFF2-40B4-BE49-F238E27FC236}">
              <a16:creationId xmlns:a16="http://schemas.microsoft.com/office/drawing/2014/main" id="{D18CD027-ED5C-3646-12D6-D2CD5BD17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0a63519ce_0_2190:notes">
            <a:extLst>
              <a:ext uri="{FF2B5EF4-FFF2-40B4-BE49-F238E27FC236}">
                <a16:creationId xmlns:a16="http://schemas.microsoft.com/office/drawing/2014/main" id="{2CBA10F1-FE28-5332-D8C6-3C9C800FD4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0a63519ce_0_2190:notes">
            <a:extLst>
              <a:ext uri="{FF2B5EF4-FFF2-40B4-BE49-F238E27FC236}">
                <a16:creationId xmlns:a16="http://schemas.microsoft.com/office/drawing/2014/main" id="{B8F71725-AACF-6BF3-D84C-81D9C8765C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0862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>
          <a:extLst>
            <a:ext uri="{FF2B5EF4-FFF2-40B4-BE49-F238E27FC236}">
              <a16:creationId xmlns:a16="http://schemas.microsoft.com/office/drawing/2014/main" id="{254CF702-E112-E209-ABCA-4BDEC608C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30a63519ce_0_2705:notes">
            <a:extLst>
              <a:ext uri="{FF2B5EF4-FFF2-40B4-BE49-F238E27FC236}">
                <a16:creationId xmlns:a16="http://schemas.microsoft.com/office/drawing/2014/main" id="{FA7CC9F4-3113-157A-506F-FD4BD626BA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30a63519ce_0_2705:notes">
            <a:extLst>
              <a:ext uri="{FF2B5EF4-FFF2-40B4-BE49-F238E27FC236}">
                <a16:creationId xmlns:a16="http://schemas.microsoft.com/office/drawing/2014/main" id="{09DF4453-74C7-949E-F2E6-8EACA346E6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5825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68563" y="989875"/>
            <a:ext cx="5340300" cy="151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700">
                <a:solidFill>
                  <a:schemeClr val="accent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64125" y="3865275"/>
            <a:ext cx="4618200" cy="4689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F6EEE8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ctor"/>
                <a:ea typeface="Actor"/>
                <a:cs typeface="Actor"/>
                <a:sym typeface="Acto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248375" y="-367850"/>
            <a:ext cx="2782898" cy="3366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6062675" y="1972475"/>
            <a:ext cx="3138600" cy="52722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>
            <a:off x="7117899" y="852825"/>
            <a:ext cx="1848726" cy="223638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6329425" y="1870175"/>
            <a:ext cx="3138600" cy="52722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rgbClr val="4C11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">
            <a:off x="6614404" y="2876501"/>
            <a:ext cx="1272993" cy="1324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3162" y="949575"/>
            <a:ext cx="2337624" cy="385460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bg>
      <p:bgPr>
        <a:solidFill>
          <a:schemeClr val="dk2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40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6888325" y="3530197"/>
            <a:ext cx="2490599" cy="1899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51735">
            <a:off x="7788159" y="3805945"/>
            <a:ext cx="1468835" cy="1450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2635288" y="1238400"/>
            <a:ext cx="4759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800">
                <a:solidFill>
                  <a:schemeClr val="accent1"/>
                </a:solidFill>
              </a:defRPr>
            </a:lvl1pPr>
            <a:lvl2pPr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None/>
              <a:defRPr sz="5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22375" y="1318788"/>
            <a:ext cx="1558200" cy="13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10000">
                <a:solidFill>
                  <a:schemeClr val="accent1"/>
                </a:solidFill>
                <a:latin typeface="Alex Brush"/>
                <a:ea typeface="Alex Brush"/>
                <a:cs typeface="Alex Brush"/>
                <a:sym typeface="Alex Brush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2635288" y="2307875"/>
            <a:ext cx="4759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21" name="Google Shape;21;p3"/>
          <p:cNvPicPr preferRelativeResize="0"/>
          <p:nvPr/>
        </p:nvPicPr>
        <p:blipFill>
          <a:blip r:embed="rId2">
            <a:alphaModFix amt="38000"/>
          </a:blip>
          <a:stretch>
            <a:fillRect/>
          </a:stretch>
        </p:blipFill>
        <p:spPr>
          <a:xfrm>
            <a:off x="-278200" y="1783349"/>
            <a:ext cx="4238075" cy="4254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5791525" y="3096089"/>
            <a:ext cx="3138600" cy="3315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6058275" y="3031750"/>
            <a:ext cx="3138600" cy="33159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1316850" y="1331050"/>
            <a:ext cx="4045200" cy="91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9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1316850" y="2334725"/>
            <a:ext cx="4045200" cy="15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54" name="Google Shape;54;p9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-2341495">
            <a:off x="527246" y="792579"/>
            <a:ext cx="826996" cy="774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9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1025512" y="1880948"/>
            <a:ext cx="1257067" cy="1177003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/>
          <p:nvPr/>
        </p:nvSpPr>
        <p:spPr>
          <a:xfrm>
            <a:off x="7435874" y="2009039"/>
            <a:ext cx="3170100" cy="3170100"/>
          </a:xfrm>
          <a:prstGeom prst="pie">
            <a:avLst>
              <a:gd name="adj1" fmla="val 5381710"/>
              <a:gd name="adj2" fmla="val 1620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9"/>
          <p:cNvSpPr/>
          <p:nvPr/>
        </p:nvSpPr>
        <p:spPr>
          <a:xfrm>
            <a:off x="7589616" y="1720474"/>
            <a:ext cx="3170100" cy="3170100"/>
          </a:xfrm>
          <a:prstGeom prst="pie">
            <a:avLst>
              <a:gd name="adj1" fmla="val 5381710"/>
              <a:gd name="adj2" fmla="val 1620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" name="Google Shape;5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0800" y="2745550"/>
            <a:ext cx="1687723" cy="1755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5859" y="3156976"/>
            <a:ext cx="2354488" cy="164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 ">
  <p:cSld name="ONE_COLUMN_TEXT_1_1">
    <p:bg>
      <p:bgPr>
        <a:solidFill>
          <a:schemeClr val="accen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722375" y="1389600"/>
            <a:ext cx="4281300" cy="31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708500" cy="669900"/>
          </a:xfrm>
          <a:prstGeom prst="rect">
            <a:avLst/>
          </a:prstGeom>
          <a:solidFill>
            <a:schemeClr val="dk2"/>
          </a:solidFill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rot="6207446" flipH="1">
            <a:off x="-933336" y="4128651"/>
            <a:ext cx="1798314" cy="1777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4_1">
    <p:bg>
      <p:bgPr>
        <a:solidFill>
          <a:schemeClr val="accen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708500" cy="6699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1">
                <a:solidFill>
                  <a:schemeClr val="accent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1"/>
          </p:nvPr>
        </p:nvSpPr>
        <p:spPr>
          <a:xfrm>
            <a:off x="1932144" y="2634075"/>
            <a:ext cx="21513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2"/>
          </p:nvPr>
        </p:nvSpPr>
        <p:spPr>
          <a:xfrm>
            <a:off x="5699775" y="2634075"/>
            <a:ext cx="21513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subTitle" idx="3"/>
          </p:nvPr>
        </p:nvSpPr>
        <p:spPr>
          <a:xfrm>
            <a:off x="1932150" y="2260050"/>
            <a:ext cx="21513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4"/>
          </p:nvPr>
        </p:nvSpPr>
        <p:spPr>
          <a:xfrm>
            <a:off x="5699775" y="2260050"/>
            <a:ext cx="21492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ilda Display"/>
              <a:buNone/>
              <a:defRPr sz="20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BODY_1">
    <p:bg>
      <p:bgPr>
        <a:solidFill>
          <a:schemeClr val="dk2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>
            <a:spLocks noGrp="1"/>
          </p:cNvSpPr>
          <p:nvPr>
            <p:ph type="title"/>
          </p:nvPr>
        </p:nvSpPr>
        <p:spPr>
          <a:xfrm>
            <a:off x="4003625" y="1499750"/>
            <a:ext cx="44271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0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body" idx="1"/>
          </p:nvPr>
        </p:nvSpPr>
        <p:spPr>
          <a:xfrm>
            <a:off x="4003675" y="2989050"/>
            <a:ext cx="4427100" cy="100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19" name="Google Shape;219;p34"/>
          <p:cNvPicPr preferRelativeResize="0"/>
          <p:nvPr/>
        </p:nvPicPr>
        <p:blipFill>
          <a:blip r:embed="rId2">
            <a:alphaModFix amt="48000"/>
          </a:blip>
          <a:stretch>
            <a:fillRect/>
          </a:stretch>
        </p:blipFill>
        <p:spPr>
          <a:xfrm flipH="1">
            <a:off x="6736724" y="-627975"/>
            <a:ext cx="2665275" cy="267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">
  <p:cSld name="SECTION_HEADER_1_1_1_2">
    <p:bg>
      <p:bgPr>
        <a:solidFill>
          <a:schemeClr val="dk2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>
            <a:spLocks noGrp="1"/>
          </p:cNvSpPr>
          <p:nvPr>
            <p:ph type="title"/>
          </p:nvPr>
        </p:nvSpPr>
        <p:spPr>
          <a:xfrm>
            <a:off x="2433225" y="539500"/>
            <a:ext cx="4277700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6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9" name="Google Shape;239;p38"/>
          <p:cNvSpPr txBox="1">
            <a:spLocks noGrp="1"/>
          </p:cNvSpPr>
          <p:nvPr>
            <p:ph type="subTitle" idx="1"/>
          </p:nvPr>
        </p:nvSpPr>
        <p:spPr>
          <a:xfrm>
            <a:off x="2941938" y="1591500"/>
            <a:ext cx="3260100" cy="12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0" name="Google Shape;240;p38"/>
          <p:cNvSpPr/>
          <p:nvPr/>
        </p:nvSpPr>
        <p:spPr>
          <a:xfrm flipH="1">
            <a:off x="-713550" y="1852825"/>
            <a:ext cx="3138600" cy="52722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8"/>
          <p:cNvSpPr/>
          <p:nvPr/>
        </p:nvSpPr>
        <p:spPr>
          <a:xfrm flipH="1">
            <a:off x="-980300" y="1750525"/>
            <a:ext cx="3138600" cy="52722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rgbClr val="4C11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2" name="Google Shape;242;p3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-1098050" y="2856147"/>
            <a:ext cx="2490599" cy="189915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/>
        </p:nvSpPr>
        <p:spPr>
          <a:xfrm>
            <a:off x="2877288" y="3609600"/>
            <a:ext cx="3389400" cy="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1"/>
                </a:solidFill>
                <a:latin typeface="Actor"/>
                <a:ea typeface="Actor"/>
                <a:cs typeface="Actor"/>
                <a:sym typeface="Actor"/>
              </a:rPr>
              <a:t>CREDITS: This presentation template was created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1"/>
                </a:solidFill>
                <a:latin typeface="Actor"/>
                <a:ea typeface="Actor"/>
                <a:cs typeface="Actor"/>
                <a:sym typeface="Actor"/>
              </a:rPr>
              <a:t>, including icons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accen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" sz="1100">
                <a:solidFill>
                  <a:schemeClr val="accent1"/>
                </a:solidFill>
                <a:latin typeface="Actor"/>
                <a:ea typeface="Actor"/>
                <a:cs typeface="Actor"/>
                <a:sym typeface="Actor"/>
              </a:rPr>
              <a:t>and infographics &amp; images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00">
              <a:solidFill>
                <a:schemeClr val="accent1"/>
              </a:solidFill>
              <a:latin typeface="Actor"/>
              <a:ea typeface="Actor"/>
              <a:cs typeface="Actor"/>
              <a:sym typeface="Actor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300" b="1">
              <a:solidFill>
                <a:schemeClr val="accen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pic>
        <p:nvPicPr>
          <p:cNvPr id="244" name="Google Shape;244;p38"/>
          <p:cNvPicPr preferRelativeResize="0"/>
          <p:nvPr/>
        </p:nvPicPr>
        <p:blipFill>
          <a:blip r:embed="rId6">
            <a:alphaModFix amt="29000"/>
          </a:blip>
          <a:stretch>
            <a:fillRect/>
          </a:stretch>
        </p:blipFill>
        <p:spPr>
          <a:xfrm>
            <a:off x="8179225" y="917225"/>
            <a:ext cx="503111" cy="47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/>
          <p:cNvPicPr preferRelativeResize="0"/>
          <p:nvPr/>
        </p:nvPicPr>
        <p:blipFill>
          <a:blip r:embed="rId6">
            <a:alphaModFix amt="30000"/>
          </a:blip>
          <a:stretch>
            <a:fillRect/>
          </a:stretch>
        </p:blipFill>
        <p:spPr>
          <a:xfrm>
            <a:off x="8528571" y="1540774"/>
            <a:ext cx="224009" cy="2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_1_2">
    <p:bg>
      <p:bgPr>
        <a:solidFill>
          <a:schemeClr val="accent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39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7340784" y="170022"/>
            <a:ext cx="2490599" cy="1899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" y="3269215"/>
            <a:ext cx="1390005" cy="1372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351759">
            <a:off x="736294" y="3774177"/>
            <a:ext cx="1182679" cy="1230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7085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246950"/>
            <a:ext cx="7708500" cy="3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ctor"/>
              <a:buChar char="●"/>
              <a:defRPr>
                <a:solidFill>
                  <a:schemeClr val="dk2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ctor"/>
              <a:buChar char="○"/>
              <a:defRPr>
                <a:solidFill>
                  <a:schemeClr val="dk2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ctor"/>
              <a:buChar char="■"/>
              <a:defRPr>
                <a:solidFill>
                  <a:schemeClr val="dk2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ctor"/>
              <a:buChar char="●"/>
              <a:defRPr>
                <a:solidFill>
                  <a:schemeClr val="dk2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ctor"/>
              <a:buChar char="○"/>
              <a:defRPr>
                <a:solidFill>
                  <a:schemeClr val="dk2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ctor"/>
              <a:buChar char="■"/>
              <a:defRPr>
                <a:solidFill>
                  <a:schemeClr val="dk2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ctor"/>
              <a:buChar char="●"/>
              <a:defRPr>
                <a:solidFill>
                  <a:schemeClr val="dk2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ctor"/>
              <a:buChar char="○"/>
              <a:defRPr>
                <a:solidFill>
                  <a:schemeClr val="dk2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ctor"/>
              <a:buChar char="■"/>
              <a:defRPr>
                <a:solidFill>
                  <a:schemeClr val="dk2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60" r:id="rId5"/>
    <p:sldLayoutId id="2147483667" r:id="rId6"/>
    <p:sldLayoutId id="2147483680" r:id="rId7"/>
    <p:sldLayoutId id="2147483684" r:id="rId8"/>
    <p:sldLayoutId id="2147483685" r:id="rId9"/>
    <p:sldLayoutId id="2147483686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>
            <a:spLocks noGrp="1"/>
          </p:cNvSpPr>
          <p:nvPr>
            <p:ph type="ctrTitle"/>
          </p:nvPr>
        </p:nvSpPr>
        <p:spPr>
          <a:xfrm>
            <a:off x="568563" y="989875"/>
            <a:ext cx="5340300" cy="151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Vinoteca MP&amp;D</a:t>
            </a:r>
            <a:endParaRPr dirty="0"/>
          </a:p>
        </p:txBody>
      </p:sp>
      <p:sp>
        <p:nvSpPr>
          <p:cNvPr id="264" name="Google Shape;264;p44"/>
          <p:cNvSpPr txBox="1">
            <a:spLocks noGrp="1"/>
          </p:cNvSpPr>
          <p:nvPr>
            <p:ph type="subTitle" idx="1"/>
          </p:nvPr>
        </p:nvSpPr>
        <p:spPr>
          <a:xfrm>
            <a:off x="764125" y="3865275"/>
            <a:ext cx="4618200" cy="4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David Felipe Barragan Bustos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Maria</a:t>
            </a:r>
            <a:r>
              <a:rPr lang="es-ES" dirty="0"/>
              <a:t> Paula Barbosa Quito</a:t>
            </a:r>
            <a:endParaRPr dirty="0"/>
          </a:p>
        </p:txBody>
      </p:sp>
      <p:sp>
        <p:nvSpPr>
          <p:cNvPr id="265" name="Google Shape;265;p44"/>
          <p:cNvSpPr txBox="1"/>
          <p:nvPr/>
        </p:nvSpPr>
        <p:spPr>
          <a:xfrm>
            <a:off x="515613" y="2418575"/>
            <a:ext cx="54462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 dirty="0">
                <a:solidFill>
                  <a:schemeClr val="accent1"/>
                </a:solidFill>
                <a:latin typeface="Alex Brush"/>
                <a:ea typeface="Alex Brush"/>
                <a:cs typeface="Alex Brush"/>
                <a:sym typeface="Alex Brush"/>
              </a:rPr>
              <a:t>Elegancia, tradición y pasión por el vino</a:t>
            </a:r>
            <a:endParaRPr lang="es-CO" sz="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22">
          <a:extLst>
            <a:ext uri="{FF2B5EF4-FFF2-40B4-BE49-F238E27FC236}">
              <a16:creationId xmlns:a16="http://schemas.microsoft.com/office/drawing/2014/main" id="{A8388C44-CE7F-DB43-233C-CAA2C6DA9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9">
            <a:extLst>
              <a:ext uri="{FF2B5EF4-FFF2-40B4-BE49-F238E27FC236}">
                <a16:creationId xmlns:a16="http://schemas.microsoft.com/office/drawing/2014/main" id="{8BD6213B-29CD-8BEE-16C4-6E347E120F6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293903" y="2004225"/>
            <a:ext cx="3487048" cy="300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9">
            <a:extLst>
              <a:ext uri="{FF2B5EF4-FFF2-40B4-BE49-F238E27FC236}">
                <a16:creationId xmlns:a16="http://schemas.microsoft.com/office/drawing/2014/main" id="{5A0030B5-F039-904B-405E-E3A6F1820E4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646152" y="1571688"/>
            <a:ext cx="4759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sz="4000" dirty="0"/>
              <a:t>Selección de Patrones de Diseño</a:t>
            </a:r>
            <a:endParaRPr sz="4000" dirty="0"/>
          </a:p>
        </p:txBody>
      </p:sp>
      <p:sp>
        <p:nvSpPr>
          <p:cNvPr id="326" name="Google Shape;326;p49">
            <a:extLst>
              <a:ext uri="{FF2B5EF4-FFF2-40B4-BE49-F238E27FC236}">
                <a16:creationId xmlns:a16="http://schemas.microsoft.com/office/drawing/2014/main" id="{6E7CF597-FA96-02DD-98CC-36CA417CB12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16313" y="1318788"/>
            <a:ext cx="1864262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328" name="Google Shape;328;p49">
            <a:extLst>
              <a:ext uri="{FF2B5EF4-FFF2-40B4-BE49-F238E27FC236}">
                <a16:creationId xmlns:a16="http://schemas.microsoft.com/office/drawing/2014/main" id="{1C4FE086-0BB4-D75A-5254-799CE5AFF753}"/>
              </a:ext>
            </a:extLst>
          </p:cNvPr>
          <p:cNvCxnSpPr/>
          <p:nvPr/>
        </p:nvCxnSpPr>
        <p:spPr>
          <a:xfrm>
            <a:off x="2548425" y="1318788"/>
            <a:ext cx="0" cy="13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27545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69">
          <a:extLst>
            <a:ext uri="{FF2B5EF4-FFF2-40B4-BE49-F238E27FC236}">
              <a16:creationId xmlns:a16="http://schemas.microsoft.com/office/drawing/2014/main" id="{279AA6BB-AD6D-89AC-F600-1E6077AFB5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4">
            <a:extLst>
              <a:ext uri="{FF2B5EF4-FFF2-40B4-BE49-F238E27FC236}">
                <a16:creationId xmlns:a16="http://schemas.microsoft.com/office/drawing/2014/main" id="{4AD04738-B790-B12D-75CC-AB4482A5EA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16631" y="642007"/>
            <a:ext cx="4281300" cy="45014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indent="0">
              <a:buNone/>
            </a:pPr>
            <a:r>
              <a:rPr lang="es-ES" sz="1100" dirty="0"/>
              <a:t>Para garantizar mantenibilidad, reutilización y claridad, se eligieron los siguientes </a:t>
            </a:r>
            <a:r>
              <a:rPr lang="es-ES" sz="1100" b="1" dirty="0"/>
              <a:t>patrones de diseño</a:t>
            </a:r>
            <a:r>
              <a:rPr lang="es-ES" sz="1100" dirty="0"/>
              <a:t>:</a:t>
            </a:r>
          </a:p>
          <a:p>
            <a:pPr marL="152400" indent="0">
              <a:buNone/>
            </a:pPr>
            <a:endParaRPr lang="es-ES" sz="1100" dirty="0"/>
          </a:p>
          <a:p>
            <a:r>
              <a:rPr lang="es-ES" sz="1100" b="1" dirty="0"/>
              <a:t>DAO (Data Access </a:t>
            </a:r>
            <a:r>
              <a:rPr lang="es-ES" sz="1100" b="1" dirty="0" err="1"/>
              <a:t>Object</a:t>
            </a:r>
            <a:r>
              <a:rPr lang="es-ES" sz="1100" b="1" dirty="0"/>
              <a:t>):</a:t>
            </a:r>
            <a:r>
              <a:rPr lang="es-ES" sz="1100" dirty="0"/>
              <a:t> separa la lógica de negocio del acceso a la base de datos.</a:t>
            </a:r>
          </a:p>
          <a:p>
            <a:pPr marL="152400" indent="0">
              <a:buNone/>
            </a:pPr>
            <a:endParaRPr lang="es-ES" sz="1100" dirty="0"/>
          </a:p>
          <a:p>
            <a:r>
              <a:rPr lang="es-ES" sz="1100" b="1" dirty="0" err="1"/>
              <a:t>Singleton</a:t>
            </a:r>
            <a:r>
              <a:rPr lang="es-ES" sz="1100" b="1" dirty="0"/>
              <a:t>:</a:t>
            </a:r>
            <a:r>
              <a:rPr lang="es-ES" sz="1100" dirty="0"/>
              <a:t> gestiona una única instancia de conexión o configuración del sistema.</a:t>
            </a:r>
          </a:p>
          <a:p>
            <a:pPr marL="152400" indent="0">
              <a:buNone/>
            </a:pPr>
            <a:endParaRPr lang="es-ES" sz="1100" dirty="0"/>
          </a:p>
          <a:p>
            <a:r>
              <a:rPr lang="es-ES" sz="1100" b="1" dirty="0"/>
              <a:t>Factory </a:t>
            </a:r>
            <a:r>
              <a:rPr lang="es-ES" sz="1100" b="1" dirty="0" err="1"/>
              <a:t>Method</a:t>
            </a:r>
            <a:r>
              <a:rPr lang="es-ES" sz="1100" b="1" dirty="0"/>
              <a:t>:</a:t>
            </a:r>
            <a:r>
              <a:rPr lang="es-ES" sz="1100" dirty="0"/>
              <a:t> crea dinámicamente objetos de tipo </a:t>
            </a:r>
            <a:r>
              <a:rPr lang="es-ES" sz="1100" i="1" dirty="0"/>
              <a:t>Producto</a:t>
            </a:r>
            <a:r>
              <a:rPr lang="es-ES" sz="1100" dirty="0"/>
              <a:t>, </a:t>
            </a:r>
            <a:r>
              <a:rPr lang="es-ES" sz="1100" i="1" dirty="0"/>
              <a:t>Usuario</a:t>
            </a:r>
            <a:r>
              <a:rPr lang="es-ES" sz="1100" dirty="0"/>
              <a:t> o </a:t>
            </a:r>
            <a:r>
              <a:rPr lang="es-ES" sz="1100" i="1" dirty="0"/>
              <a:t>Pedido</a:t>
            </a:r>
            <a:r>
              <a:rPr lang="es-ES" sz="1100" dirty="0"/>
              <a:t>.</a:t>
            </a:r>
          </a:p>
          <a:p>
            <a:pPr marL="152400" indent="0">
              <a:buNone/>
            </a:pPr>
            <a:endParaRPr lang="es-ES" sz="1100" dirty="0"/>
          </a:p>
          <a:p>
            <a:r>
              <a:rPr lang="es-ES" sz="1100" b="1" dirty="0" err="1"/>
              <a:t>Observer</a:t>
            </a:r>
            <a:r>
              <a:rPr lang="es-ES" sz="1100" b="1" dirty="0"/>
              <a:t>:</a:t>
            </a:r>
            <a:r>
              <a:rPr lang="es-ES" sz="1100" dirty="0"/>
              <a:t> permite enviar notificaciones automáticas al confirmar una compra.</a:t>
            </a:r>
          </a:p>
          <a:p>
            <a:pPr marL="152400" indent="0">
              <a:buNone/>
            </a:pPr>
            <a:endParaRPr lang="es-ES" sz="1100" dirty="0"/>
          </a:p>
          <a:p>
            <a:r>
              <a:rPr lang="es-ES" sz="1100" b="1" dirty="0" err="1"/>
              <a:t>Strategy</a:t>
            </a:r>
            <a:r>
              <a:rPr lang="es-ES" sz="1100" b="1" dirty="0"/>
              <a:t>:</a:t>
            </a:r>
            <a:r>
              <a:rPr lang="es-ES" sz="1100" dirty="0"/>
              <a:t> cambia dinámicamente entre métodos de pago.</a:t>
            </a:r>
          </a:p>
          <a:p>
            <a:pPr marL="152400" indent="0">
              <a:buNone/>
            </a:pPr>
            <a:endParaRPr lang="es-ES" sz="1100" dirty="0"/>
          </a:p>
          <a:p>
            <a:r>
              <a:rPr lang="es-ES" sz="1100" b="1" dirty="0" err="1"/>
              <a:t>Facade</a:t>
            </a:r>
            <a:r>
              <a:rPr lang="es-ES" sz="1100" b="1" dirty="0"/>
              <a:t>:</a:t>
            </a:r>
            <a:r>
              <a:rPr lang="es-ES" sz="1100" dirty="0"/>
              <a:t> simplifica la comunicación entre </a:t>
            </a:r>
            <a:r>
              <a:rPr lang="es-ES" sz="1100" dirty="0" err="1"/>
              <a:t>frontend</a:t>
            </a:r>
            <a:r>
              <a:rPr lang="es-ES" sz="1100" dirty="0"/>
              <a:t> y </a:t>
            </a:r>
            <a:r>
              <a:rPr lang="es-ES" sz="1100" dirty="0" err="1"/>
              <a:t>backend</a:t>
            </a:r>
            <a:r>
              <a:rPr lang="es-ES" sz="1100" dirty="0"/>
              <a:t>.</a:t>
            </a:r>
          </a:p>
          <a:p>
            <a:pPr marL="152400" indent="0">
              <a:buNone/>
            </a:pPr>
            <a:endParaRPr lang="es-ES" sz="1100" dirty="0"/>
          </a:p>
          <a:p>
            <a:r>
              <a:rPr lang="es-ES" sz="1100" b="1" dirty="0" err="1"/>
              <a:t>Builder</a:t>
            </a:r>
            <a:r>
              <a:rPr lang="es-ES" sz="1100" b="1" dirty="0"/>
              <a:t>:</a:t>
            </a:r>
            <a:r>
              <a:rPr lang="es-ES" sz="1100" dirty="0"/>
              <a:t> construye objetos complejos como pedidos con varios vinos.</a:t>
            </a:r>
          </a:p>
          <a:p>
            <a:pPr marL="152400" indent="0">
              <a:buNone/>
            </a:pPr>
            <a:endParaRPr lang="es-ES" sz="1100" dirty="0"/>
          </a:p>
          <a:p>
            <a:r>
              <a:rPr lang="es-ES" sz="1100" b="1" dirty="0" err="1"/>
              <a:t>Command</a:t>
            </a:r>
            <a:r>
              <a:rPr lang="es-ES" sz="1100" b="1" dirty="0"/>
              <a:t>:</a:t>
            </a:r>
            <a:r>
              <a:rPr lang="es-ES" sz="1100" dirty="0"/>
              <a:t> permite deshacer o repetir acciones en el carrito de compras.</a:t>
            </a: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472" name="Google Shape;472;p54">
            <a:extLst>
              <a:ext uri="{FF2B5EF4-FFF2-40B4-BE49-F238E27FC236}">
                <a16:creationId xmlns:a16="http://schemas.microsoft.com/office/drawing/2014/main" id="{BE5C24AD-3F82-2FF4-2718-EC1E19A038C9}"/>
              </a:ext>
            </a:extLst>
          </p:cNvPr>
          <p:cNvSpPr/>
          <p:nvPr/>
        </p:nvSpPr>
        <p:spPr>
          <a:xfrm flipH="1">
            <a:off x="5432850" y="2105869"/>
            <a:ext cx="3114600" cy="4156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54">
            <a:extLst>
              <a:ext uri="{FF2B5EF4-FFF2-40B4-BE49-F238E27FC236}">
                <a16:creationId xmlns:a16="http://schemas.microsoft.com/office/drawing/2014/main" id="{A4A226A3-9893-4220-2461-F91CB5561BB4}"/>
              </a:ext>
            </a:extLst>
          </p:cNvPr>
          <p:cNvSpPr/>
          <p:nvPr/>
        </p:nvSpPr>
        <p:spPr>
          <a:xfrm flipH="1">
            <a:off x="5149970" y="2070551"/>
            <a:ext cx="3114600" cy="41565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54">
            <a:extLst>
              <a:ext uri="{FF2B5EF4-FFF2-40B4-BE49-F238E27FC236}">
                <a16:creationId xmlns:a16="http://schemas.microsoft.com/office/drawing/2014/main" id="{97AA914F-7A4A-8B4B-5683-F208463F69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035" y="1587600"/>
            <a:ext cx="3027440" cy="3670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54">
            <a:extLst>
              <a:ext uri="{FF2B5EF4-FFF2-40B4-BE49-F238E27FC236}">
                <a16:creationId xmlns:a16="http://schemas.microsoft.com/office/drawing/2014/main" id="{F6FA8173-539D-C082-BABF-9301169E6595}"/>
              </a:ext>
            </a:extLst>
          </p:cNvPr>
          <p:cNvPicPr preferRelativeResize="0"/>
          <p:nvPr/>
        </p:nvPicPr>
        <p:blipFill>
          <a:blip r:embed="rId4">
            <a:alphaModFix amt="29000"/>
          </a:blip>
          <a:stretch>
            <a:fillRect/>
          </a:stretch>
        </p:blipFill>
        <p:spPr>
          <a:xfrm>
            <a:off x="7359008" y="268600"/>
            <a:ext cx="2620590" cy="3170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4571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22">
          <a:extLst>
            <a:ext uri="{FF2B5EF4-FFF2-40B4-BE49-F238E27FC236}">
              <a16:creationId xmlns:a16="http://schemas.microsoft.com/office/drawing/2014/main" id="{128BAA5A-C6CB-160C-ADBD-1B9C34135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9">
            <a:extLst>
              <a:ext uri="{FF2B5EF4-FFF2-40B4-BE49-F238E27FC236}">
                <a16:creationId xmlns:a16="http://schemas.microsoft.com/office/drawing/2014/main" id="{F20CE41A-8DE8-2E41-99BA-32C001A8DCA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293903" y="2004225"/>
            <a:ext cx="3487048" cy="300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9">
            <a:extLst>
              <a:ext uri="{FF2B5EF4-FFF2-40B4-BE49-F238E27FC236}">
                <a16:creationId xmlns:a16="http://schemas.microsoft.com/office/drawing/2014/main" id="{ECD829D4-ABBC-0FC0-092F-103F06E4DDB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646152" y="1571688"/>
            <a:ext cx="4759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sz="4000" dirty="0"/>
              <a:t>Actual diseño</a:t>
            </a:r>
            <a:endParaRPr sz="4000" dirty="0"/>
          </a:p>
        </p:txBody>
      </p:sp>
      <p:sp>
        <p:nvSpPr>
          <p:cNvPr id="326" name="Google Shape;326;p49">
            <a:extLst>
              <a:ext uri="{FF2B5EF4-FFF2-40B4-BE49-F238E27FC236}">
                <a16:creationId xmlns:a16="http://schemas.microsoft.com/office/drawing/2014/main" id="{9CB73BC2-82DC-ED21-D720-414D607DB27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16313" y="1318788"/>
            <a:ext cx="1864262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328" name="Google Shape;328;p49">
            <a:extLst>
              <a:ext uri="{FF2B5EF4-FFF2-40B4-BE49-F238E27FC236}">
                <a16:creationId xmlns:a16="http://schemas.microsoft.com/office/drawing/2014/main" id="{641BD3DB-5F1A-C17C-8C63-8908C2E28863}"/>
              </a:ext>
            </a:extLst>
          </p:cNvPr>
          <p:cNvCxnSpPr/>
          <p:nvPr/>
        </p:nvCxnSpPr>
        <p:spPr>
          <a:xfrm>
            <a:off x="2548425" y="1318788"/>
            <a:ext cx="0" cy="13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76588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71"/>
          <p:cNvSpPr/>
          <p:nvPr/>
        </p:nvSpPr>
        <p:spPr>
          <a:xfrm rot="-5400000" flipH="1">
            <a:off x="6942822" y="4208831"/>
            <a:ext cx="2440200" cy="2440200"/>
          </a:xfrm>
          <a:prstGeom prst="pie">
            <a:avLst>
              <a:gd name="adj1" fmla="val 5381710"/>
              <a:gd name="adj2" fmla="val 1620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6" name="Google Shape;736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0482" y="4227375"/>
            <a:ext cx="1102492" cy="7623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37" name="Google Shape;737;p71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6719694" y="4365288"/>
            <a:ext cx="611666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8" name="Google Shape;738;p71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201588" y="657525"/>
            <a:ext cx="308374" cy="28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71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599100" y="896800"/>
            <a:ext cx="246550" cy="23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465F7AC-E341-A46F-E22E-745FF62DD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877" y="333235"/>
            <a:ext cx="7215398" cy="4810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3" name="Google Shape;733;p71"/>
          <p:cNvSpPr/>
          <p:nvPr/>
        </p:nvSpPr>
        <p:spPr>
          <a:xfrm rot="-5400000" flipH="1">
            <a:off x="7183918" y="4090490"/>
            <a:ext cx="2440200" cy="2440200"/>
          </a:xfrm>
          <a:prstGeom prst="pie">
            <a:avLst>
              <a:gd name="adj1" fmla="val 5381710"/>
              <a:gd name="adj2" fmla="val 16200000"/>
            </a:avLst>
          </a:prstGeom>
          <a:solidFill>
            <a:schemeClr val="dk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5" name="Google Shape;735;p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59121" y="3525074"/>
            <a:ext cx="1397173" cy="1453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71"/>
          <p:cNvPicPr preferRelativeResize="0"/>
          <p:nvPr/>
        </p:nvPicPr>
        <p:blipFill>
          <a:blip r:embed="rId7">
            <a:alphaModFix amt="29000"/>
          </a:blip>
          <a:stretch>
            <a:fillRect/>
          </a:stretch>
        </p:blipFill>
        <p:spPr>
          <a:xfrm rot="10799995">
            <a:off x="-226520" y="3569113"/>
            <a:ext cx="2266624" cy="2069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76"/>
          <p:cNvSpPr txBox="1">
            <a:spLocks noGrp="1"/>
          </p:cNvSpPr>
          <p:nvPr>
            <p:ph type="title"/>
          </p:nvPr>
        </p:nvSpPr>
        <p:spPr>
          <a:xfrm>
            <a:off x="2433225" y="539500"/>
            <a:ext cx="4277700" cy="11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Gracias!</a:t>
            </a:r>
            <a:endParaRPr dirty="0"/>
          </a:p>
        </p:txBody>
      </p:sp>
      <p:pic>
        <p:nvPicPr>
          <p:cNvPr id="857" name="Google Shape;85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8000" y="2598575"/>
            <a:ext cx="2914324" cy="2508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176" y="1139075"/>
            <a:ext cx="1454676" cy="3892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1410" y="4254775"/>
            <a:ext cx="1630416" cy="88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F776E97-0CB4-283B-3973-CF482E8FE2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1827" y="3231608"/>
            <a:ext cx="3656174" cy="15527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6"/>
          <p:cNvSpPr/>
          <p:nvPr/>
        </p:nvSpPr>
        <p:spPr>
          <a:xfrm flipH="1">
            <a:off x="218565" y="538587"/>
            <a:ext cx="3114600" cy="4635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46"/>
          <p:cNvSpPr/>
          <p:nvPr/>
        </p:nvSpPr>
        <p:spPr>
          <a:xfrm flipH="1">
            <a:off x="405162" y="682275"/>
            <a:ext cx="3114600" cy="46353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3" name="Google Shape;283;p46"/>
          <p:cNvPicPr preferRelativeResize="0"/>
          <p:nvPr/>
        </p:nvPicPr>
        <p:blipFill rotWithShape="1">
          <a:blip r:embed="rId3">
            <a:alphaModFix/>
          </a:blip>
          <a:srcRect b="10"/>
          <a:stretch/>
        </p:blipFill>
        <p:spPr>
          <a:xfrm>
            <a:off x="183580" y="822585"/>
            <a:ext cx="3114670" cy="4494991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6"/>
          <p:cNvSpPr txBox="1">
            <a:spLocks noGrp="1"/>
          </p:cNvSpPr>
          <p:nvPr>
            <p:ph type="body" idx="1"/>
          </p:nvPr>
        </p:nvSpPr>
        <p:spPr>
          <a:xfrm>
            <a:off x="4003675" y="2989050"/>
            <a:ext cx="4427100" cy="10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can be the part of the presentation where you introduce yourself, write your email…</a:t>
            </a:r>
            <a:endParaRPr/>
          </a:p>
        </p:txBody>
      </p:sp>
      <p:sp>
        <p:nvSpPr>
          <p:cNvPr id="285" name="Google Shape;285;p46"/>
          <p:cNvSpPr txBox="1">
            <a:spLocks noGrp="1"/>
          </p:cNvSpPr>
          <p:nvPr>
            <p:ph type="title"/>
          </p:nvPr>
        </p:nvSpPr>
        <p:spPr>
          <a:xfrm>
            <a:off x="4003625" y="1499750"/>
            <a:ext cx="4427100" cy="14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Introduccion</a:t>
            </a:r>
            <a:r>
              <a:rPr lang="en" dirty="0"/>
              <a:t>!</a:t>
            </a:r>
            <a:endParaRPr dirty="0"/>
          </a:p>
        </p:txBody>
      </p:sp>
      <p:sp>
        <p:nvSpPr>
          <p:cNvPr id="286" name="Google Shape;286;p46"/>
          <p:cNvSpPr/>
          <p:nvPr/>
        </p:nvSpPr>
        <p:spPr>
          <a:xfrm>
            <a:off x="3381583" y="4506700"/>
            <a:ext cx="2287465" cy="66718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F6EEE8">
                    <a:alpha val="44690"/>
                  </a:srgbClr>
                </a:solidFill>
                <a:latin typeface="Alex Brush"/>
              </a:rPr>
              <a:t>Whoa!</a:t>
            </a:r>
          </a:p>
        </p:txBody>
      </p:sp>
      <p:pic>
        <p:nvPicPr>
          <p:cNvPr id="287" name="Google Shape;287;p46"/>
          <p:cNvPicPr preferRelativeResize="0"/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 rot="-2341495">
            <a:off x="298646" y="640179"/>
            <a:ext cx="826996" cy="7743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8"/>
          <p:cNvSpPr txBox="1">
            <a:spLocks noGrp="1"/>
          </p:cNvSpPr>
          <p:nvPr>
            <p:ph type="title"/>
          </p:nvPr>
        </p:nvSpPr>
        <p:spPr>
          <a:xfrm>
            <a:off x="1316850" y="1331050"/>
            <a:ext cx="4045200" cy="91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Introduccion</a:t>
            </a:r>
            <a:endParaRPr dirty="0"/>
          </a:p>
        </p:txBody>
      </p:sp>
      <p:sp>
        <p:nvSpPr>
          <p:cNvPr id="315" name="Google Shape;315;p48"/>
          <p:cNvSpPr txBox="1">
            <a:spLocks noGrp="1"/>
          </p:cNvSpPr>
          <p:nvPr>
            <p:ph type="subTitle" idx="1"/>
          </p:nvPr>
        </p:nvSpPr>
        <p:spPr>
          <a:xfrm>
            <a:off x="1316850" y="2334725"/>
            <a:ext cx="4045200" cy="15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El comercio electrónico ha revolucionado la forma de adquirir productos. Vinoteca MP&amp;D es una tienda virtual especializada en vinos, ofreciendo una experiencia de compra personalizada, segura y eficiente.</a:t>
            </a:r>
          </a:p>
        </p:txBody>
      </p:sp>
      <p:pic>
        <p:nvPicPr>
          <p:cNvPr id="316" name="Google Shape;316;p48"/>
          <p:cNvPicPr preferRelativeResize="0"/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>
            <a:off x="6151183" y="268600"/>
            <a:ext cx="2620590" cy="31700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7" name="Google Shape;317;p48"/>
          <p:cNvCxnSpPr/>
          <p:nvPr/>
        </p:nvCxnSpPr>
        <p:spPr>
          <a:xfrm>
            <a:off x="1539825" y="2313775"/>
            <a:ext cx="3668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293903" y="2004225"/>
            <a:ext cx="3487048" cy="300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9"/>
          <p:cNvSpPr txBox="1">
            <a:spLocks noGrp="1"/>
          </p:cNvSpPr>
          <p:nvPr>
            <p:ph type="ctrTitle"/>
          </p:nvPr>
        </p:nvSpPr>
        <p:spPr>
          <a:xfrm>
            <a:off x="2646152" y="1571688"/>
            <a:ext cx="4759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Diseño de arquitectura</a:t>
            </a:r>
            <a:endParaRPr sz="4000" dirty="0"/>
          </a:p>
        </p:txBody>
      </p:sp>
      <p:sp>
        <p:nvSpPr>
          <p:cNvPr id="326" name="Google Shape;326;p49"/>
          <p:cNvSpPr txBox="1">
            <a:spLocks noGrp="1"/>
          </p:cNvSpPr>
          <p:nvPr>
            <p:ph type="title" idx="2"/>
          </p:nvPr>
        </p:nvSpPr>
        <p:spPr>
          <a:xfrm>
            <a:off x="722375" y="1318788"/>
            <a:ext cx="15582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328" name="Google Shape;328;p49"/>
          <p:cNvCxnSpPr/>
          <p:nvPr/>
        </p:nvCxnSpPr>
        <p:spPr>
          <a:xfrm>
            <a:off x="2548425" y="1318788"/>
            <a:ext cx="0" cy="13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4"/>
          <p:cNvSpPr txBox="1">
            <a:spLocks noGrp="1"/>
          </p:cNvSpPr>
          <p:nvPr>
            <p:ph type="body" idx="1"/>
          </p:nvPr>
        </p:nvSpPr>
        <p:spPr>
          <a:xfrm>
            <a:off x="868670" y="1672098"/>
            <a:ext cx="4281300" cy="31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s-ES" sz="1100" dirty="0"/>
              <a:t>El diseño de la arquitectura de </a:t>
            </a:r>
            <a:r>
              <a:rPr lang="es-ES" sz="1100" i="1" dirty="0"/>
              <a:t>Vinoteca MP&amp;D</a:t>
            </a:r>
            <a:r>
              <a:rPr lang="es-ES" sz="1100" dirty="0"/>
              <a:t> se fundamenta en la organización estructurada de los componentes del sistema bajo una </a:t>
            </a:r>
            <a:r>
              <a:rPr lang="es-ES" sz="1100" b="1" dirty="0"/>
              <a:t>arquitectura en capas</a:t>
            </a:r>
            <a:r>
              <a:rPr lang="es-ES" sz="1100" dirty="0"/>
              <a:t>.</a:t>
            </a:r>
          </a:p>
          <a:p>
            <a:pPr marL="0" lvl="0" indent="0">
              <a:buNone/>
            </a:pPr>
            <a:endParaRPr lang="es-ES" sz="1100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r>
              <a:rPr lang="es-ES" sz="1100" dirty="0"/>
              <a:t>Esta arquitectura separa las responsabilidades en módulos bien definidos:</a:t>
            </a:r>
          </a:p>
          <a:p>
            <a:pPr marL="0" lvl="0" indent="0">
              <a:buNone/>
            </a:pPr>
            <a:endParaRPr lang="es-ES" dirty="0"/>
          </a:p>
          <a:p>
            <a:pPr marL="0" lvl="0" indent="0">
              <a:buNone/>
            </a:pPr>
            <a:r>
              <a:rPr lang="es-ES" sz="1100" b="1" dirty="0"/>
              <a:t>Capa de Presentación:</a:t>
            </a:r>
            <a:r>
              <a:rPr lang="es-ES" sz="1100" dirty="0"/>
              <a:t> interfaz web responsiva desarrollada con React.js, centrada en la experiencia del usuario.</a:t>
            </a:r>
            <a:endParaRPr lang="es-ES" sz="1100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r>
              <a:rPr lang="es-ES" sz="1100" b="1" dirty="0"/>
              <a:t>Capa de Negocio:</a:t>
            </a:r>
            <a:r>
              <a:rPr lang="es-ES" sz="1100" dirty="0"/>
              <a:t> implementada en Node.js y Express, contiene las reglas de compra, validaciones y lógica de los pedidos.</a:t>
            </a:r>
            <a:endParaRPr lang="es-ES" sz="1100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r>
              <a:rPr lang="es-ES" sz="1100" b="1" dirty="0"/>
              <a:t>Capa de Datos:</a:t>
            </a:r>
            <a:r>
              <a:rPr lang="es-ES" sz="1100" dirty="0"/>
              <a:t> gestionada por PostgreSQL mediante el ORM </a:t>
            </a:r>
            <a:r>
              <a:rPr lang="es-ES" sz="1100" dirty="0" err="1"/>
              <a:t>Sequelize</a:t>
            </a:r>
            <a:r>
              <a:rPr lang="es-ES" sz="1100" dirty="0"/>
              <a:t>, asegurando integridad y persistencia.</a:t>
            </a:r>
          </a:p>
          <a:p>
            <a:pPr marL="0" lvl="0" indent="0">
              <a:buNone/>
            </a:pPr>
            <a:r>
              <a:rPr lang="es-ES" sz="1100" b="1" dirty="0"/>
              <a:t>Capa de Integración:</a:t>
            </a:r>
            <a:r>
              <a:rPr lang="es-ES" sz="1100" dirty="0"/>
              <a:t> conectores y </a:t>
            </a:r>
            <a:r>
              <a:rPr lang="es-ES" sz="1100" dirty="0" err="1"/>
              <a:t>APIs</a:t>
            </a:r>
            <a:r>
              <a:rPr lang="es-ES" sz="1100" dirty="0"/>
              <a:t> REST que facilitan la comunicación entre servicios internos y externos como pasarelas de pago</a:t>
            </a:r>
            <a:endParaRPr lang="es-ES" sz="1100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472" name="Google Shape;472;p54"/>
          <p:cNvSpPr/>
          <p:nvPr/>
        </p:nvSpPr>
        <p:spPr>
          <a:xfrm flipH="1">
            <a:off x="5432850" y="2105869"/>
            <a:ext cx="3114600" cy="4156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54"/>
          <p:cNvSpPr/>
          <p:nvPr/>
        </p:nvSpPr>
        <p:spPr>
          <a:xfrm flipH="1">
            <a:off x="5149970" y="2070551"/>
            <a:ext cx="3114600" cy="41565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035" y="1587600"/>
            <a:ext cx="3027440" cy="3670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54"/>
          <p:cNvPicPr preferRelativeResize="0"/>
          <p:nvPr/>
        </p:nvPicPr>
        <p:blipFill>
          <a:blip r:embed="rId4">
            <a:alphaModFix amt="29000"/>
          </a:blip>
          <a:stretch>
            <a:fillRect/>
          </a:stretch>
        </p:blipFill>
        <p:spPr>
          <a:xfrm>
            <a:off x="7359008" y="268600"/>
            <a:ext cx="2620590" cy="317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22">
          <a:extLst>
            <a:ext uri="{FF2B5EF4-FFF2-40B4-BE49-F238E27FC236}">
              <a16:creationId xmlns:a16="http://schemas.microsoft.com/office/drawing/2014/main" id="{759A8DC4-BB88-7E8C-FB0E-B3B319164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9">
            <a:extLst>
              <a:ext uri="{FF2B5EF4-FFF2-40B4-BE49-F238E27FC236}">
                <a16:creationId xmlns:a16="http://schemas.microsoft.com/office/drawing/2014/main" id="{0690CA1E-4CA2-3999-B60B-8EFE972D502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293903" y="2004225"/>
            <a:ext cx="3487048" cy="300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9">
            <a:extLst>
              <a:ext uri="{FF2B5EF4-FFF2-40B4-BE49-F238E27FC236}">
                <a16:creationId xmlns:a16="http://schemas.microsoft.com/office/drawing/2014/main" id="{E509CA87-7190-0786-2943-65162AB2E73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646152" y="1571688"/>
            <a:ext cx="4759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CO" sz="4000" dirty="0"/>
              <a:t>Arquitectura de Software</a:t>
            </a:r>
            <a:endParaRPr sz="4000" dirty="0"/>
          </a:p>
        </p:txBody>
      </p:sp>
      <p:sp>
        <p:nvSpPr>
          <p:cNvPr id="326" name="Google Shape;326;p49">
            <a:extLst>
              <a:ext uri="{FF2B5EF4-FFF2-40B4-BE49-F238E27FC236}">
                <a16:creationId xmlns:a16="http://schemas.microsoft.com/office/drawing/2014/main" id="{7DE116AD-1052-1732-BA9E-9B1FC797E97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16313" y="1318788"/>
            <a:ext cx="1864262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328" name="Google Shape;328;p49">
            <a:extLst>
              <a:ext uri="{FF2B5EF4-FFF2-40B4-BE49-F238E27FC236}">
                <a16:creationId xmlns:a16="http://schemas.microsoft.com/office/drawing/2014/main" id="{3E6756A0-0B53-C9F6-30ED-E7E501744D8D}"/>
              </a:ext>
            </a:extLst>
          </p:cNvPr>
          <p:cNvCxnSpPr/>
          <p:nvPr/>
        </p:nvCxnSpPr>
        <p:spPr>
          <a:xfrm>
            <a:off x="2548425" y="1318788"/>
            <a:ext cx="0" cy="13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73373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69">
          <a:extLst>
            <a:ext uri="{FF2B5EF4-FFF2-40B4-BE49-F238E27FC236}">
              <a16:creationId xmlns:a16="http://schemas.microsoft.com/office/drawing/2014/main" id="{ECEFFF10-A970-9918-8818-BEBA9C5B7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4">
            <a:extLst>
              <a:ext uri="{FF2B5EF4-FFF2-40B4-BE49-F238E27FC236}">
                <a16:creationId xmlns:a16="http://schemas.microsoft.com/office/drawing/2014/main" id="{966C441B-16DC-95A3-F048-AFE9399C6D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8670" y="349405"/>
            <a:ext cx="4281300" cy="45014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s-CO" sz="1100" dirty="0"/>
              <a:t> La arquitectura de software adoptada combina el </a:t>
            </a:r>
            <a:r>
              <a:rPr lang="es-CO" sz="1100" b="1" dirty="0"/>
              <a:t>modelo 4+1 de </a:t>
            </a:r>
            <a:r>
              <a:rPr lang="es-CO" sz="1100" b="1" dirty="0" err="1"/>
              <a:t>Kruchten</a:t>
            </a:r>
            <a:endParaRPr lang="es-CO" sz="1100" b="1" dirty="0"/>
          </a:p>
          <a:p>
            <a:pPr marL="0" lvl="0" indent="0">
              <a:buNone/>
            </a:pPr>
            <a:endParaRPr lang="es-CO" sz="1100" b="1" dirty="0"/>
          </a:p>
          <a:p>
            <a:r>
              <a:rPr lang="es-ES" sz="1200" dirty="0"/>
              <a:t>Se emplea el patrón </a:t>
            </a:r>
            <a:r>
              <a:rPr lang="es-ES" sz="1200" b="1" dirty="0"/>
              <a:t>cliente-servidor</a:t>
            </a:r>
            <a:r>
              <a:rPr lang="es-ES" sz="1200" dirty="0"/>
              <a:t> para estructurar la comunicación entre navegador (cliente) y </a:t>
            </a:r>
            <a:r>
              <a:rPr lang="es-ES" sz="1200" dirty="0" err="1"/>
              <a:t>backend</a:t>
            </a:r>
            <a:r>
              <a:rPr lang="es-ES" sz="1200" dirty="0"/>
              <a:t> (servidor).</a:t>
            </a:r>
          </a:p>
          <a:p>
            <a:pPr marL="152400" indent="0">
              <a:buNone/>
            </a:pPr>
            <a:endParaRPr lang="es-ES" sz="1200" dirty="0"/>
          </a:p>
          <a:p>
            <a:r>
              <a:rPr lang="es-ES" sz="1200" dirty="0"/>
              <a:t>Se aplica </a:t>
            </a:r>
            <a:r>
              <a:rPr lang="es-ES" sz="1200" b="1" dirty="0"/>
              <a:t>MVC (Modelo-Vista-Controlador)</a:t>
            </a:r>
            <a:r>
              <a:rPr lang="es-ES" sz="1200" dirty="0"/>
              <a:t> tanto en el </a:t>
            </a:r>
            <a:r>
              <a:rPr lang="es-ES" sz="1200" dirty="0" err="1"/>
              <a:t>frontend</a:t>
            </a:r>
            <a:r>
              <a:rPr lang="es-ES" sz="1200" dirty="0"/>
              <a:t> como en el </a:t>
            </a:r>
            <a:r>
              <a:rPr lang="es-ES" sz="1200" dirty="0" err="1"/>
              <a:t>backend</a:t>
            </a:r>
            <a:r>
              <a:rPr lang="es-ES" sz="1200" dirty="0"/>
              <a:t> para mantener una separación clara entre presentación, lógica y datos.</a:t>
            </a:r>
          </a:p>
          <a:p>
            <a:pPr marL="152400" indent="0">
              <a:buNone/>
            </a:pPr>
            <a:endParaRPr lang="es-ES" sz="1200" dirty="0"/>
          </a:p>
          <a:p>
            <a:r>
              <a:rPr lang="es-ES" sz="1200" dirty="0"/>
              <a:t>A futuro, la arquitectura evolucionará hacia </a:t>
            </a:r>
            <a:r>
              <a:rPr lang="es-ES" sz="1200" b="1" dirty="0"/>
              <a:t>microservicios</a:t>
            </a:r>
            <a:r>
              <a:rPr lang="es-ES" sz="1200" dirty="0"/>
              <a:t>, permitiendo que módulos críticos como pagos o catálogo funcionen de forma independiente y escalable.</a:t>
            </a:r>
          </a:p>
          <a:p>
            <a:pPr marL="152400" indent="0">
              <a:buNone/>
            </a:pPr>
            <a:endParaRPr lang="es-ES" sz="1200" dirty="0"/>
          </a:p>
          <a:p>
            <a:r>
              <a:rPr lang="es-ES" sz="1200" dirty="0"/>
              <a:t>Este enfoque asegura </a:t>
            </a:r>
            <a:r>
              <a:rPr lang="es-ES" sz="1200" b="1" dirty="0"/>
              <a:t>bajo acoplamiento y alta cohesión</a:t>
            </a:r>
            <a:r>
              <a:rPr lang="es-ES" sz="1200" dirty="0"/>
              <a:t>, facilitando la actualización de componentes sin afectar al sistema completo.</a:t>
            </a: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472" name="Google Shape;472;p54">
            <a:extLst>
              <a:ext uri="{FF2B5EF4-FFF2-40B4-BE49-F238E27FC236}">
                <a16:creationId xmlns:a16="http://schemas.microsoft.com/office/drawing/2014/main" id="{58B01B48-429B-54BE-D349-FA1F7A0F7D3A}"/>
              </a:ext>
            </a:extLst>
          </p:cNvPr>
          <p:cNvSpPr/>
          <p:nvPr/>
        </p:nvSpPr>
        <p:spPr>
          <a:xfrm flipH="1">
            <a:off x="5432850" y="2105869"/>
            <a:ext cx="3114600" cy="4156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54">
            <a:extLst>
              <a:ext uri="{FF2B5EF4-FFF2-40B4-BE49-F238E27FC236}">
                <a16:creationId xmlns:a16="http://schemas.microsoft.com/office/drawing/2014/main" id="{E9CC39C5-CB97-F1DB-6B13-3B858D1EF332}"/>
              </a:ext>
            </a:extLst>
          </p:cNvPr>
          <p:cNvSpPr/>
          <p:nvPr/>
        </p:nvSpPr>
        <p:spPr>
          <a:xfrm flipH="1">
            <a:off x="5149970" y="2070551"/>
            <a:ext cx="3114600" cy="41565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54">
            <a:extLst>
              <a:ext uri="{FF2B5EF4-FFF2-40B4-BE49-F238E27FC236}">
                <a16:creationId xmlns:a16="http://schemas.microsoft.com/office/drawing/2014/main" id="{B6C4BBE9-75FB-74D6-0A2B-44DCC874B6C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035" y="1587600"/>
            <a:ext cx="3027440" cy="3670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54">
            <a:extLst>
              <a:ext uri="{FF2B5EF4-FFF2-40B4-BE49-F238E27FC236}">
                <a16:creationId xmlns:a16="http://schemas.microsoft.com/office/drawing/2014/main" id="{F4CD04FF-7F8B-DDAD-8333-9866580ECBF5}"/>
              </a:ext>
            </a:extLst>
          </p:cNvPr>
          <p:cNvPicPr preferRelativeResize="0"/>
          <p:nvPr/>
        </p:nvPicPr>
        <p:blipFill>
          <a:blip r:embed="rId4">
            <a:alphaModFix amt="29000"/>
          </a:blip>
          <a:stretch>
            <a:fillRect/>
          </a:stretch>
        </p:blipFill>
        <p:spPr>
          <a:xfrm>
            <a:off x="7359008" y="268600"/>
            <a:ext cx="2620590" cy="3170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4924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22">
          <a:extLst>
            <a:ext uri="{FF2B5EF4-FFF2-40B4-BE49-F238E27FC236}">
              <a16:creationId xmlns:a16="http://schemas.microsoft.com/office/drawing/2014/main" id="{325CC732-FB97-40A9-EAF4-0AB83D863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9">
            <a:extLst>
              <a:ext uri="{FF2B5EF4-FFF2-40B4-BE49-F238E27FC236}">
                <a16:creationId xmlns:a16="http://schemas.microsoft.com/office/drawing/2014/main" id="{30F01F6A-3D43-3CD5-0FCA-DD4DEF02F09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293903" y="2004225"/>
            <a:ext cx="3487048" cy="300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9">
            <a:extLst>
              <a:ext uri="{FF2B5EF4-FFF2-40B4-BE49-F238E27FC236}">
                <a16:creationId xmlns:a16="http://schemas.microsoft.com/office/drawing/2014/main" id="{6E3B1BD8-A4E4-4D3D-6274-D34A9274491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646152" y="1571688"/>
            <a:ext cx="4759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CO" sz="4000" dirty="0"/>
              <a:t>Selección de Arquitectura</a:t>
            </a:r>
            <a:endParaRPr sz="4000" dirty="0"/>
          </a:p>
        </p:txBody>
      </p:sp>
      <p:sp>
        <p:nvSpPr>
          <p:cNvPr id="326" name="Google Shape;326;p49">
            <a:extLst>
              <a:ext uri="{FF2B5EF4-FFF2-40B4-BE49-F238E27FC236}">
                <a16:creationId xmlns:a16="http://schemas.microsoft.com/office/drawing/2014/main" id="{6E610953-9E06-2C39-B3DD-8005709F5C4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16313" y="1318788"/>
            <a:ext cx="1864262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328" name="Google Shape;328;p49">
            <a:extLst>
              <a:ext uri="{FF2B5EF4-FFF2-40B4-BE49-F238E27FC236}">
                <a16:creationId xmlns:a16="http://schemas.microsoft.com/office/drawing/2014/main" id="{CC8F2EF2-B835-8CD0-7A11-A715D1292782}"/>
              </a:ext>
            </a:extLst>
          </p:cNvPr>
          <p:cNvCxnSpPr/>
          <p:nvPr/>
        </p:nvCxnSpPr>
        <p:spPr>
          <a:xfrm>
            <a:off x="2548425" y="1318788"/>
            <a:ext cx="0" cy="13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2136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69">
          <a:extLst>
            <a:ext uri="{FF2B5EF4-FFF2-40B4-BE49-F238E27FC236}">
              <a16:creationId xmlns:a16="http://schemas.microsoft.com/office/drawing/2014/main" id="{03FE6DF3-0452-248B-9099-C83C5CF9C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4">
            <a:extLst>
              <a:ext uri="{FF2B5EF4-FFF2-40B4-BE49-F238E27FC236}">
                <a16:creationId xmlns:a16="http://schemas.microsoft.com/office/drawing/2014/main" id="{39CE0159-AC3E-FDC8-8648-CEC3BE2D01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8670" y="349405"/>
            <a:ext cx="4281300" cy="45014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indent="0">
              <a:buNone/>
            </a:pPr>
            <a:r>
              <a:rPr lang="es-ES" sz="1100" dirty="0"/>
              <a:t>La selección de la arquitectura se realizó con base en los siguientes criterios:</a:t>
            </a:r>
          </a:p>
          <a:p>
            <a:r>
              <a:rPr lang="es-ES" sz="1100" b="1" dirty="0"/>
              <a:t>Requisitos funcionales y no funcionales:</a:t>
            </a:r>
            <a:r>
              <a:rPr lang="es-ES" sz="1100" dirty="0"/>
              <a:t> necesidad de escalabilidad, seguridad y rendimiento.</a:t>
            </a:r>
          </a:p>
          <a:p>
            <a:r>
              <a:rPr lang="es-ES" sz="1100" b="1" dirty="0"/>
              <a:t>Facilidad de mantenimiento:</a:t>
            </a:r>
            <a:r>
              <a:rPr lang="es-ES" sz="1100" dirty="0"/>
              <a:t> la arquitectura en capas permite aislar cambios sin afectar todo el sistema.</a:t>
            </a:r>
          </a:p>
          <a:p>
            <a:r>
              <a:rPr lang="es-ES" sz="1100" b="1" dirty="0"/>
              <a:t>Disponibilidad de tecnologías abiertas:</a:t>
            </a:r>
            <a:r>
              <a:rPr lang="es-ES" sz="1100" dirty="0"/>
              <a:t> uso de Node.js, </a:t>
            </a:r>
            <a:r>
              <a:rPr lang="es-ES" sz="1100" dirty="0" err="1"/>
              <a:t>React</a:t>
            </a:r>
            <a:r>
              <a:rPr lang="es-ES" sz="1100" dirty="0"/>
              <a:t> y PostgreSQL por su documentación, soporte y flexibilidad.</a:t>
            </a:r>
          </a:p>
          <a:p>
            <a:r>
              <a:rPr lang="es-ES" sz="1100" b="1" dirty="0"/>
              <a:t>Compatibilidad con la nube:</a:t>
            </a:r>
            <a:r>
              <a:rPr lang="es-ES" sz="1100" dirty="0"/>
              <a:t> el sistema está preparado para ser desplegado en plataformas como AWS o </a:t>
            </a:r>
            <a:r>
              <a:rPr lang="es-ES" sz="1100" dirty="0" err="1"/>
              <a:t>Heroku</a:t>
            </a:r>
            <a:r>
              <a:rPr lang="es-ES" sz="1100" dirty="0"/>
              <a:t>, con soporte HTTPS y almacenamiento distribuido.</a:t>
            </a: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lang="es-ES" dirty="0">
              <a:solidFill>
                <a:schemeClr val="dk1"/>
              </a:solidFill>
            </a:endParaRPr>
          </a:p>
          <a:p>
            <a:pPr marL="0" lvl="0" indent="0"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472" name="Google Shape;472;p54">
            <a:extLst>
              <a:ext uri="{FF2B5EF4-FFF2-40B4-BE49-F238E27FC236}">
                <a16:creationId xmlns:a16="http://schemas.microsoft.com/office/drawing/2014/main" id="{EE556D65-BFD2-F49D-46F4-6BEC55BF0D49}"/>
              </a:ext>
            </a:extLst>
          </p:cNvPr>
          <p:cNvSpPr/>
          <p:nvPr/>
        </p:nvSpPr>
        <p:spPr>
          <a:xfrm flipH="1">
            <a:off x="5432850" y="2105869"/>
            <a:ext cx="3114600" cy="4156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54">
            <a:extLst>
              <a:ext uri="{FF2B5EF4-FFF2-40B4-BE49-F238E27FC236}">
                <a16:creationId xmlns:a16="http://schemas.microsoft.com/office/drawing/2014/main" id="{253A43F2-72BE-ED11-02D5-03911EBFA0B6}"/>
              </a:ext>
            </a:extLst>
          </p:cNvPr>
          <p:cNvSpPr/>
          <p:nvPr/>
        </p:nvSpPr>
        <p:spPr>
          <a:xfrm flipH="1">
            <a:off x="5149970" y="2070551"/>
            <a:ext cx="3114600" cy="41565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54">
            <a:extLst>
              <a:ext uri="{FF2B5EF4-FFF2-40B4-BE49-F238E27FC236}">
                <a16:creationId xmlns:a16="http://schemas.microsoft.com/office/drawing/2014/main" id="{CDE86CCF-7B1B-5378-F7CD-070ED8ECB0E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035" y="1587600"/>
            <a:ext cx="3027440" cy="3670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54">
            <a:extLst>
              <a:ext uri="{FF2B5EF4-FFF2-40B4-BE49-F238E27FC236}">
                <a16:creationId xmlns:a16="http://schemas.microsoft.com/office/drawing/2014/main" id="{1AC1540A-CECD-F010-9C77-39741AE34ACA}"/>
              </a:ext>
            </a:extLst>
          </p:cNvPr>
          <p:cNvPicPr preferRelativeResize="0"/>
          <p:nvPr/>
        </p:nvPicPr>
        <p:blipFill>
          <a:blip r:embed="rId4">
            <a:alphaModFix amt="29000"/>
          </a:blip>
          <a:stretch>
            <a:fillRect/>
          </a:stretch>
        </p:blipFill>
        <p:spPr>
          <a:xfrm>
            <a:off x="7359008" y="268600"/>
            <a:ext cx="2620590" cy="3170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1062409"/>
      </p:ext>
    </p:extLst>
  </p:cSld>
  <p:clrMapOvr>
    <a:masterClrMapping/>
  </p:clrMapOvr>
</p:sld>
</file>

<file path=ppt/theme/theme1.xml><?xml version="1.0" encoding="utf-8"?>
<a:theme xmlns:a="http://schemas.openxmlformats.org/drawingml/2006/main" name="Wine Workshop to Celebrate US National Red Wine Day by Slidesgo">
  <a:themeElements>
    <a:clrScheme name="Simple Light">
      <a:dk1>
        <a:srgbClr val="4C1130"/>
      </a:dk1>
      <a:lt1>
        <a:srgbClr val="FFFFFF"/>
      </a:lt1>
      <a:dk2>
        <a:srgbClr val="551C36"/>
      </a:dk2>
      <a:lt2>
        <a:srgbClr val="FFFFFF"/>
      </a:lt2>
      <a:accent1>
        <a:srgbClr val="F6EEE8"/>
      </a:accent1>
      <a:accent2>
        <a:srgbClr val="4C1130"/>
      </a:accent2>
      <a:accent3>
        <a:srgbClr val="741B47"/>
      </a:accent3>
      <a:accent4>
        <a:srgbClr val="A64D79"/>
      </a:accent4>
      <a:accent5>
        <a:srgbClr val="C27BA0"/>
      </a:accent5>
      <a:accent6>
        <a:srgbClr val="D5A6BD"/>
      </a:accent6>
      <a:hlink>
        <a:srgbClr val="4C113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529</Words>
  <Application>Microsoft Office PowerPoint</Application>
  <PresentationFormat>Presentación en pantalla (16:9)</PresentationFormat>
  <Paragraphs>67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Alex Brush</vt:lpstr>
      <vt:lpstr>Gilda Display</vt:lpstr>
      <vt:lpstr>Playfair Display</vt:lpstr>
      <vt:lpstr>Actor</vt:lpstr>
      <vt:lpstr>Arial</vt:lpstr>
      <vt:lpstr>Wine Workshop to Celebrate US National Red Wine Day by Slidesgo</vt:lpstr>
      <vt:lpstr>Vinoteca MP&amp;D</vt:lpstr>
      <vt:lpstr>Introduccion!</vt:lpstr>
      <vt:lpstr>Introduccion</vt:lpstr>
      <vt:lpstr>Diseño de arquitectura</vt:lpstr>
      <vt:lpstr>Presentación de PowerPoint</vt:lpstr>
      <vt:lpstr>Arquitectura de Software</vt:lpstr>
      <vt:lpstr>Presentación de PowerPoint</vt:lpstr>
      <vt:lpstr>Selección de Arquitectura</vt:lpstr>
      <vt:lpstr>Presentación de PowerPoint</vt:lpstr>
      <vt:lpstr>Selección de Patrones de Diseño</vt:lpstr>
      <vt:lpstr>Presentación de PowerPoint</vt:lpstr>
      <vt:lpstr>Actual diseño</vt:lpstr>
      <vt:lpstr>Presentación de PowerPoint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David Barragan</dc:creator>
  <cp:lastModifiedBy>David Barragan</cp:lastModifiedBy>
  <cp:revision>1</cp:revision>
  <dcterms:modified xsi:type="dcterms:W3CDTF">2025-10-16T15:08:23Z</dcterms:modified>
</cp:coreProperties>
</file>